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22"/>
  </p:notesMasterIdLst>
  <p:sldIdLst>
    <p:sldId id="302" r:id="rId3"/>
    <p:sldId id="256" r:id="rId4"/>
    <p:sldId id="257" r:id="rId5"/>
    <p:sldId id="281" r:id="rId6"/>
    <p:sldId id="258" r:id="rId7"/>
    <p:sldId id="259" r:id="rId8"/>
    <p:sldId id="282" r:id="rId9"/>
    <p:sldId id="261" r:id="rId10"/>
    <p:sldId id="262" r:id="rId11"/>
    <p:sldId id="287" r:id="rId12"/>
    <p:sldId id="263" r:id="rId13"/>
    <p:sldId id="264" r:id="rId14"/>
    <p:sldId id="284" r:id="rId15"/>
    <p:sldId id="289" r:id="rId16"/>
    <p:sldId id="267" r:id="rId17"/>
    <p:sldId id="268" r:id="rId18"/>
    <p:sldId id="269" r:id="rId19"/>
    <p:sldId id="270" r:id="rId20"/>
    <p:sldId id="286" r:id="rId21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Kozakis" initials="KK" lastIdx="1" clrIdx="0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2" name="Kelly Hegedus" initials="KH" lastIdx="1" clrIdx="1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06" autoAdjust="0"/>
    <p:restoredTop sz="84091" autoAdjust="0"/>
  </p:normalViewPr>
  <p:slideViewPr>
    <p:cSldViewPr snapToGrid="0">
      <p:cViewPr varScale="1">
        <p:scale>
          <a:sx n="110" d="100"/>
          <a:sy n="110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592" y="-8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DF0C-B8C6-461F-B224-37794DEA25DE}" type="datetimeFigureOut">
              <a:rPr lang="en-US" smtClean="0"/>
              <a:t>8/30/2019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B858-7DA4-455F-A391-2E7A6E295E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5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75</a:t>
            </a:r>
          </a:p>
          <a:p>
            <a:pPr>
              <a:buFontTx/>
              <a:buNone/>
            </a:pPr>
            <a:r>
              <a:rPr lang="en-US" dirty="0"/>
              <a:t>Objective 4.1.2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016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77</a:t>
            </a:r>
          </a:p>
          <a:p>
            <a:r>
              <a:rPr lang="en-US" dirty="0"/>
              <a:t>Objective 4.1.3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050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82</a:t>
            </a:r>
          </a:p>
          <a:p>
            <a:pPr>
              <a:buFontTx/>
              <a:buNone/>
            </a:pPr>
            <a:r>
              <a:rPr lang="en-US" dirty="0"/>
              <a:t>Objective 4.2.1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56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82</a:t>
            </a:r>
          </a:p>
          <a:p>
            <a:pPr>
              <a:buFontTx/>
              <a:buNone/>
            </a:pPr>
            <a:r>
              <a:rPr lang="en-US" dirty="0"/>
              <a:t>Objective 4.2.1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734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87</a:t>
            </a:r>
          </a:p>
          <a:p>
            <a:r>
              <a:rPr lang="en-US" dirty="0"/>
              <a:t>Objectives 4.3.1 ,4.3.2,</a:t>
            </a:r>
            <a:r>
              <a:rPr lang="en-US" baseline="0" dirty="0"/>
              <a:t> 4.3.3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6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Pages 88-89</a:t>
            </a:r>
          </a:p>
          <a:p>
            <a:r>
              <a:rPr lang="en-US" dirty="0"/>
              <a:t>Objective</a:t>
            </a:r>
            <a:r>
              <a:rPr lang="en-US" baseline="0" dirty="0"/>
              <a:t> 4.1.1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222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89</a:t>
            </a:r>
          </a:p>
          <a:p>
            <a:pPr>
              <a:buFontTx/>
              <a:buNone/>
            </a:pPr>
            <a:r>
              <a:rPr lang="en-US" dirty="0"/>
              <a:t>Objective 4.1.1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6770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92</a:t>
            </a:r>
          </a:p>
          <a:p>
            <a:pPr>
              <a:buFontTx/>
              <a:buNone/>
            </a:pPr>
            <a:r>
              <a:rPr lang="en-US" dirty="0"/>
              <a:t>Objective 1.4.8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533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Page 63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088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Arial" charset="0"/>
                <a:cs typeface="Arial" charset="0"/>
              </a:rPr>
              <a:t>Page 63</a:t>
            </a:r>
          </a:p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2796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Pages 63-64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31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</a:t>
            </a:r>
            <a:r>
              <a:rPr lang="en-US" baseline="0" dirty="0"/>
              <a:t> 65</a:t>
            </a:r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9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Pages 65-66</a:t>
            </a:r>
          </a:p>
          <a:p>
            <a:r>
              <a:rPr lang="en-US" dirty="0"/>
              <a:t>Objective 4.1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6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</a:t>
            </a:r>
            <a:r>
              <a:rPr lang="en-US" baseline="0" dirty="0"/>
              <a:t>s 66-67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441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 72</a:t>
            </a:r>
          </a:p>
          <a:p>
            <a:pPr>
              <a:buFontTx/>
              <a:buNone/>
            </a:pPr>
            <a:r>
              <a:rPr lang="en-US" dirty="0"/>
              <a:t>Objective</a:t>
            </a:r>
            <a:r>
              <a:rPr lang="en-US" baseline="0" dirty="0"/>
              <a:t> 4.1.1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94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Pages 74-75</a:t>
            </a:r>
          </a:p>
          <a:p>
            <a:pPr>
              <a:buFontTx/>
              <a:buNone/>
            </a:pPr>
            <a:r>
              <a:rPr lang="en-US" dirty="0"/>
              <a:t>Objective 4.1.2</a:t>
            </a:r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828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Pages 74-75</a:t>
            </a:r>
          </a:p>
          <a:p>
            <a:pPr>
              <a:buFontTx/>
              <a:buNone/>
            </a:pPr>
            <a:r>
              <a:rPr lang="en-US" dirty="0"/>
              <a:t>Objective 4.1.2</a:t>
            </a:r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205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08651" y="16560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560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68399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2173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90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BE42C-F3B1-43D3-84D6-D7BFCAE21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BD68BE-664A-4221-9691-7B8C83C97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E4B7A3-C34A-43B6-962C-A01849752F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FDE67B-012F-43FE-B4D7-5D50DD2B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2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9B2A5E-29CE-444B-AA3C-5222A2EE8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AEDDE5-FD9F-4A4E-9FB3-B65376A66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50ECE7-FBAB-4CDD-9B4A-80213A1E4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947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D5CC7-EF91-4686-8029-7A0ECB353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642A9-1F8E-44ED-9433-FECBDF8926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02871A-4924-414D-B6EC-20357EFC82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760272-EE76-42ED-B2A0-0CEDC1440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F69357-E142-476C-BAD8-6CF97A488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6AAB88-A15C-424A-8864-E0D1ED044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89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385A7-FBE4-4053-9012-38FFD01C7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50FD48-E295-436A-B882-54E0FF1594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669CE-3F27-4A32-9A3D-05D5F6D3D4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DD891F-3F06-4E23-9944-088809761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CE30A0-BAA2-43BB-B259-3BCA74F19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ED493F-341E-4A7C-867C-25504CDD6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864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326BC-EAC7-4B5A-9234-BF6EC2D3E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E0A8F7-6513-4A80-8839-649D5CFC79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04F31-001B-4AA4-979F-8C056C3A5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CE28B-200D-4BCB-9E0F-50D8B1777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A100A-3B2C-4970-B0D8-F354DD9CB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066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94E97F-7255-40A7-A072-12240771B0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DDD740-4095-4DD5-A0D4-53B3A3DF7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9FA3A5-9C1E-44AA-9447-804DCF02D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BCAF8-A2DB-458C-86B7-83CF04FF1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8164C-B3E5-41A0-9D08-D725F7884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519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98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369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" y="6538912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572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BE502-F80F-4CE5-A75A-36C55B7FB6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F827A-54B4-4623-AEAB-79C65C9B99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DE834-0DDA-4765-8D99-8DEBABAE1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3AE7EA-BD96-43DC-8E5A-4520CD3A2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66BA83-4E67-4B97-8048-990FA44A2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76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FE31F-CD22-4DB0-87CD-3644EA0CD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23F4D-D0EB-4668-BB44-DB4586794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99794-7BA5-4265-B55D-E15A5A90B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A42DD-6706-4594-A5E1-D20A32E9A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B0090-A47A-45E8-BE3C-561336C11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99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1BBA2-9B9F-4C06-93BB-6FB46E923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2DA6A-910C-457C-9576-BF3000AAA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490B69-20D2-40F5-8F77-C4D6673A1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94485-88E2-49EF-9727-A4856442D1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106D7-FF0C-4927-9FF2-C9F50F6A4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05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7715E-0E86-44E4-84AD-632BF13908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54FE50-2D71-4402-8835-7F6DD02F85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5178D-9B2C-4973-BF20-5C366828F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B313FE-753C-4120-8E47-A21754FB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0A471B-480B-4DE2-8D6B-8BA7BE26A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73729C-7102-4086-96F1-DB6FB254C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5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1CFD7-27A9-4C3A-8EE5-070CFFE3A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98DA02-9FFD-4894-AF54-052480888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8D1C51-AB6D-42B3-B4F1-D44A0F00A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1DADA5-3DB3-4D90-8676-4F1637045C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544400-7360-4D55-9F05-A686A3FA31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FDABF2-70E5-4B9F-9F98-0065BF337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95082E-3AF2-44CA-8AA6-0C621A2FE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EDC8C0-98AC-4FFB-B1FC-61B9CEDD0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86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2118085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17346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7C77511-88F6-40D3-BDFF-568039F0F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999D1-C0E2-4931-9915-3C3C892C5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6AEBC-1B66-4A7E-B353-A63B68B2AE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8D46C-A266-4CF2-8992-0A0AAF1C2C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793A8-4428-40DF-831F-24AC7EE81B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D3E0C-7579-4AF5-AC7D-568547CE2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8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19013" y="1559450"/>
            <a:ext cx="10353974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F2B8F3-7948-41C5-BB16-DBA3C2660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D3E0C-7579-4AF5-AC7D-568547CE2B4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Math and Statistical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Arguments can be values (numeric, text or date, depending on the type of function) or cell references</a:t>
            </a:r>
          </a:p>
          <a:p>
            <a:pPr lvl="1"/>
            <a:r>
              <a:rPr lang="en-US" dirty="0"/>
              <a:t>Most common type of argument is a cell range</a:t>
            </a:r>
          </a:p>
          <a:p>
            <a:r>
              <a:rPr lang="en-US" dirty="0"/>
              <a:t>Many functions allow you to enter a variable number of arguments</a:t>
            </a:r>
          </a:p>
          <a:p>
            <a:r>
              <a:rPr lang="en-US" dirty="0"/>
              <a:t>You can enter a cell range either by typing the cell reference(s) directly, or by using the pointing method</a:t>
            </a:r>
          </a:p>
          <a:p>
            <a:pPr lvl="1"/>
            <a:r>
              <a:rPr lang="en-US" dirty="0"/>
              <a:t>To use the pointing method, click the first cell and drag to the last cell to select a cell range</a:t>
            </a:r>
          </a:p>
          <a:p>
            <a:pPr lvl="2"/>
            <a:r>
              <a:rPr lang="en-US" dirty="0"/>
              <a:t>Excel visually identifies the cell range, applying color to each cell included in the cell range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C8ACB-6D65-48AC-A752-8FC86044E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66743-C20C-4CF6-B9DB-66936D953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218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Using the SUM Function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SUM Function</a:t>
            </a:r>
          </a:p>
          <a:p>
            <a:pPr lvl="1"/>
            <a:r>
              <a:rPr lang="en-US" dirty="0"/>
              <a:t>You can manually type the SUM function into a cell</a:t>
            </a:r>
          </a:p>
          <a:p>
            <a:pPr lvl="1"/>
            <a:r>
              <a:rPr lang="en-US" dirty="0"/>
              <a:t>Examples:</a:t>
            </a:r>
          </a:p>
          <a:p>
            <a:pPr marL="1314450" lvl="3" indent="0">
              <a:buNone/>
            </a:pPr>
            <a:r>
              <a:rPr lang="en-US" dirty="0"/>
              <a:t>=SUM(15,25,62,73,63,10,23)</a:t>
            </a:r>
          </a:p>
          <a:p>
            <a:pPr marL="1314450" lvl="3" indent="0">
              <a:buNone/>
            </a:pPr>
            <a:r>
              <a:rPr lang="en-US" dirty="0"/>
              <a:t>=SUM(B6:B13)</a:t>
            </a:r>
          </a:p>
          <a:p>
            <a:pPr marL="1314450" lvl="3" indent="0">
              <a:buNone/>
            </a:pPr>
            <a:r>
              <a:rPr lang="en-US" dirty="0"/>
              <a:t>=SUM(B6:B7)-SUM(B12:B15)</a:t>
            </a:r>
          </a:p>
          <a:p>
            <a:pPr lvl="1"/>
            <a:r>
              <a:rPr lang="en-US" dirty="0"/>
              <a:t>You can also use the AutoSum button in the Ribbon</a:t>
            </a:r>
          </a:p>
          <a:p>
            <a:pPr lvl="1"/>
            <a:r>
              <a:rPr lang="en-US" dirty="0"/>
              <a:t>To use the </a:t>
            </a:r>
            <a:r>
              <a:rPr lang="en-US" b="1" dirty="0"/>
              <a:t>AutoSum </a:t>
            </a:r>
            <a:r>
              <a:rPr lang="en-US" dirty="0"/>
              <a:t>button: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Formulas </a:t>
            </a:r>
            <a:r>
              <a:rPr lang="en-US" dirty="0"/>
              <a:t>tab, then in the Function Library group, click </a:t>
            </a:r>
            <a:r>
              <a:rPr lang="en-US" b="1" dirty="0"/>
              <a:t>AutoSum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Home </a:t>
            </a:r>
            <a:r>
              <a:rPr lang="en-US" dirty="0"/>
              <a:t>tab, then in the Editing group, click </a:t>
            </a:r>
            <a:r>
              <a:rPr lang="en-US" b="1" dirty="0"/>
              <a:t>AutoSum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/>
              <a:t>		</a:t>
            </a:r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38366" y="4459459"/>
            <a:ext cx="1139061" cy="13140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AE18CF-4A54-4E8B-8E66-25D7F2E23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E1195-D182-47CF-9E03-BFE92E702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863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Statistical Functions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590270"/>
              </p:ext>
            </p:extLst>
          </p:nvPr>
        </p:nvGraphicFramePr>
        <p:xfrm>
          <a:off x="609600" y="1856935"/>
          <a:ext cx="10972800" cy="44966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68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2818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=AVERAGE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Calculates the arithmetic mean average of the numbers in the specified range (sum total of the cell range, divided by the total number of cells containing a number)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005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=MIN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Finds and displays the lowest numeric value in the specified range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457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=MAX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Finds and displays the largest numeric value in the specified range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522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=COUNT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Counts the number of cells in the specified range that contain numeric or date values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342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=COUNTA 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Counts the number of cells in the specified range that contain any value (numeric, date, or text)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5227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=COUNTBLANK </a:t>
                      </a:r>
                      <a:endParaRPr lang="en-US" sz="20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Counts the number of empty (do not contain any value) cells in the specified range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3EE015-0FD9-4AD8-9392-868D6E503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64CF0-481A-486F-8051-472A63199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760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IF Function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727797"/>
            <a:ext cx="11010900" cy="4525963"/>
          </a:xfrm>
        </p:spPr>
        <p:txBody>
          <a:bodyPr>
            <a:normAutofit/>
          </a:bodyPr>
          <a:lstStyle/>
          <a:p>
            <a:r>
              <a:rPr lang="en-US" dirty="0"/>
              <a:t>The IF function evaluates a logical test and performs one of two different calculations based on the result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2000" b="1" dirty="0"/>
              <a:t>=IF(logical test,value if true,value if false)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952816"/>
              </p:ext>
            </p:extLst>
          </p:nvPr>
        </p:nvGraphicFramePr>
        <p:xfrm>
          <a:off x="1029476" y="3259666"/>
          <a:ext cx="10087049" cy="21326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66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201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9896">
                <a:tc>
                  <a:txBody>
                    <a:bodyPr/>
                    <a:lstStyle/>
                    <a:p>
                      <a:pPr marL="0" lvl="1" indent="0"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Logical Test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Specify what the IF statement will evaluate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1354"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Value if True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1" indent="0"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If the Logical Test is found to be true, then the result of the IF function will be whatever is in this section of the formula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1354">
                <a:tc>
                  <a:txBody>
                    <a:bodyPr/>
                    <a:lstStyle/>
                    <a:p>
                      <a:pPr marL="0" lvl="1" indent="0" algn="l"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Value if False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lvl="1" indent="0"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If the Logical Test is found to be false, then the result of the IF function will be whatever is in this section of the formula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2422D9-A27E-4166-B364-EF518A0C0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C86BD9-975F-4650-90CB-334BC0F5E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77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IF Function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dirty="0"/>
              <a:t>Some comparison operators you can use are: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=	</a:t>
            </a:r>
            <a:r>
              <a:rPr lang="en-US" dirty="0"/>
              <a:t>Equal to 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&gt;	</a:t>
            </a:r>
            <a:r>
              <a:rPr lang="en-US" dirty="0"/>
              <a:t>Greater than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&lt;	</a:t>
            </a:r>
            <a:r>
              <a:rPr lang="en-US" dirty="0"/>
              <a:t>Less than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&gt;=	</a:t>
            </a:r>
            <a:r>
              <a:rPr lang="en-US" dirty="0"/>
              <a:t>Greater than or equal to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&lt;=	</a:t>
            </a:r>
            <a:r>
              <a:rPr lang="en-US" dirty="0"/>
              <a:t>Less than or equal to </a:t>
            </a:r>
          </a:p>
          <a:p>
            <a:pPr marL="685800" lvl="2" indent="0" fontAlgn="base">
              <a:buNone/>
              <a:tabLst>
                <a:tab pos="1257300" algn="l"/>
              </a:tabLst>
            </a:pPr>
            <a:r>
              <a:rPr lang="en-US" b="1" dirty="0"/>
              <a:t>&lt;&gt;	</a:t>
            </a:r>
            <a:r>
              <a:rPr lang="en-US" dirty="0"/>
              <a:t>Not equal to </a:t>
            </a:r>
          </a:p>
          <a:p>
            <a:r>
              <a:rPr lang="en-US" dirty="0"/>
              <a:t>Qualifiers are punctuation marks used to identify or define different types of data</a:t>
            </a:r>
          </a:p>
          <a:p>
            <a:pPr lvl="1"/>
            <a:r>
              <a:rPr lang="en-US" dirty="0"/>
              <a:t>Example: text used in a formula requires double quotes as qualifiers </a:t>
            </a:r>
          </a:p>
          <a:p>
            <a:pPr marL="1828800" lvl="4" indent="0">
              <a:buNone/>
            </a:pPr>
            <a:r>
              <a:rPr lang="en-US" sz="1800" dirty="0"/>
              <a:t> =IF(A1=10, “text A”,IF(A1=20, “text B”, “text C”))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CB1DC8-B3F3-4322-A591-EC5C62D3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27029-F129-4594-8532-264CC3197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8998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Text Functions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605709"/>
              </p:ext>
            </p:extLst>
          </p:nvPr>
        </p:nvGraphicFramePr>
        <p:xfrm>
          <a:off x="673100" y="1740497"/>
          <a:ext cx="10909300" cy="443693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43206">
                  <a:extLst>
                    <a:ext uri="{9D8B030D-6E8A-4147-A177-3AD203B41FA5}">
                      <a16:colId xmlns:a16="http://schemas.microsoft.com/office/drawing/2014/main" val="4189186974"/>
                    </a:ext>
                  </a:extLst>
                </a:gridCol>
                <a:gridCol w="8866094">
                  <a:extLst>
                    <a:ext uri="{9D8B030D-6E8A-4147-A177-3AD203B41FA5}">
                      <a16:colId xmlns:a16="http://schemas.microsoft.com/office/drawing/2014/main" val="4162800029"/>
                    </a:ext>
                  </a:extLst>
                </a:gridCol>
              </a:tblGrid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LEFT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Extract the specified number of characters starting from the left side of the text string​</a:t>
                      </a:r>
                      <a:endParaRPr lang="en-US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18546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RIGHT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Extract the specified number of characters starting from the right side of the text string</a:t>
                      </a:r>
                      <a:endParaRPr lang="en-US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520800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MID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Extract the specified number of characters starting from any position in the text string​</a:t>
                      </a:r>
                      <a:endParaRPr lang="en-US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8248523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UPPER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Convert all characters in a text string to uppercase</a:t>
                      </a:r>
                      <a:endParaRPr lang="en-US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725175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LOWER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Convert all characters in a text string to lowercase</a:t>
                      </a:r>
                      <a:endParaRPr lang="en-US" sz="18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4842906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LEN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Count the number of characters in a text string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485295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CONCAT</a:t>
                      </a:r>
                      <a:r>
                        <a:rPr lang="en-CA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​ and </a:t>
                      </a:r>
                      <a:r>
                        <a:rPr lang="en-US" sz="1800" b="1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TEXTJOIN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Combine the text from multiple ranges and/or strings (both functions perform the same task but the number of arguments in each function differ; the TEXTJOIN function offers greater specificity)</a:t>
                      </a:r>
                    </a:p>
                  </a:txBody>
                  <a:tcPr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0266612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683C73-5A85-4807-86AE-9E5F5E42B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A0BFA3-7ACD-4DF6-B699-DAD3807C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0026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972800" cy="790330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Absolute and Relative Cell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Absolute Cell References </a:t>
            </a:r>
          </a:p>
          <a:p>
            <a:pPr lvl="1"/>
            <a:r>
              <a:rPr lang="en-US" dirty="0"/>
              <a:t>Refers to a fixed (non-moving) location on worksheet</a:t>
            </a:r>
          </a:p>
          <a:p>
            <a:pPr lvl="1"/>
            <a:r>
              <a:rPr lang="en-US" dirty="0"/>
              <a:t>To change a relative cell address to an absolute cell address:</a:t>
            </a:r>
          </a:p>
          <a:p>
            <a:pPr lvl="2"/>
            <a:r>
              <a:rPr lang="en-US" dirty="0"/>
              <a:t>Type a dollar sign before the row number and/or column letter ($E$5); or</a:t>
            </a:r>
          </a:p>
          <a:p>
            <a:pPr lvl="2"/>
            <a:r>
              <a:rPr lang="en-US" dirty="0"/>
              <a:t>Press F4</a:t>
            </a:r>
          </a:p>
          <a:p>
            <a:pPr lvl="3"/>
            <a:r>
              <a:rPr lang="en-US" dirty="0"/>
              <a:t>Press once to make both the column and row reference absolute</a:t>
            </a:r>
          </a:p>
          <a:p>
            <a:pPr lvl="3"/>
            <a:r>
              <a:rPr lang="en-US" dirty="0"/>
              <a:t>Press twice to make only the row reference absolute</a:t>
            </a:r>
          </a:p>
          <a:p>
            <a:pPr lvl="3"/>
            <a:r>
              <a:rPr lang="en-US" dirty="0"/>
              <a:t>Press three times to make only the column reference absolute</a:t>
            </a:r>
          </a:p>
          <a:p>
            <a:pPr lvl="3"/>
            <a:r>
              <a:rPr lang="en-US" dirty="0"/>
              <a:t>Press four times to remove the absolute references on both the column and row</a:t>
            </a:r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F7F642-97E5-4231-87BE-A6846B098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FFED45-D076-4172-8A3E-8A9DA5FB5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19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9999"/>
            <a:ext cx="11089341" cy="1367593"/>
          </a:xfrm>
        </p:spPr>
        <p:txBody>
          <a:bodyPr>
            <a:normAutofit fontScale="90000"/>
          </a:bodyPr>
          <a:lstStyle/>
          <a:p>
            <a:r>
              <a:rPr lang="en-US" dirty="0"/>
              <a:t>Using Mixed Absolute and Relative Cell References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609600" y="2424022"/>
            <a:ext cx="10972800" cy="3829737"/>
          </a:xfrm>
        </p:spPr>
        <p:txBody>
          <a:bodyPr/>
          <a:lstStyle/>
          <a:p>
            <a:r>
              <a:rPr lang="en-US" dirty="0"/>
              <a:t>Cell addresses do not need both absolute column and row references </a:t>
            </a:r>
          </a:p>
          <a:p>
            <a:r>
              <a:rPr lang="en-US" dirty="0"/>
              <a:t>Keep the $ with the column or row that must stay “fixed”</a:t>
            </a:r>
          </a:p>
          <a:p>
            <a:pPr lvl="1"/>
            <a:r>
              <a:rPr lang="en-US" dirty="0"/>
              <a:t>if you intend to copy the formula to other cells in the same row and keep the column reference locked, place the $ in front of the column letter</a:t>
            </a:r>
          </a:p>
          <a:p>
            <a:pPr lvl="1"/>
            <a:r>
              <a:rPr lang="en-US" dirty="0"/>
              <a:t>if you intend to copy the formula to other cells in the same column and keep the row reference locked, place the $ in front of the row number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5F7B1-0E91-47DB-8176-9CF496D9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3EDFE5-D51B-4121-9FAB-56E3DBFC9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368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Displaying Formulas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view the formula in a selected cell:</a:t>
            </a:r>
          </a:p>
          <a:p>
            <a:pPr lvl="1"/>
            <a:r>
              <a:rPr lang="en-US" dirty="0"/>
              <a:t>Look in the Formula Bar to see the formula; or</a:t>
            </a:r>
          </a:p>
          <a:p>
            <a:pPr lvl="1"/>
            <a:r>
              <a:rPr lang="en-US" dirty="0"/>
              <a:t>Press F2</a:t>
            </a:r>
          </a:p>
          <a:p>
            <a:r>
              <a:rPr lang="en-US" dirty="0"/>
              <a:t>To display all formulas in a worksheet at once:</a:t>
            </a:r>
          </a:p>
          <a:p>
            <a:pPr lvl="1"/>
            <a:r>
              <a:rPr lang="en-US" dirty="0"/>
              <a:t>On the Formulas tab, in the Formula Auditing group, click </a:t>
            </a:r>
            <a:r>
              <a:rPr lang="en-US" b="1" dirty="0"/>
              <a:t>Show Formulas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On the File tab, click </a:t>
            </a:r>
            <a:r>
              <a:rPr lang="en-US" b="1" dirty="0"/>
              <a:t>Options </a:t>
            </a:r>
            <a:r>
              <a:rPr lang="en-US" dirty="0"/>
              <a:t>to open the Excel Options dialog box, click </a:t>
            </a:r>
            <a:r>
              <a:rPr lang="en-US" b="1" dirty="0"/>
              <a:t>Advanced</a:t>
            </a:r>
            <a:r>
              <a:rPr lang="en-US" dirty="0"/>
              <a:t>, then in the Display options for this worksheet area, select </a:t>
            </a:r>
            <a:r>
              <a:rPr lang="en-US" b="1" dirty="0"/>
              <a:t>Show formulas in cells instead of their calculated results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and click </a:t>
            </a:r>
            <a:r>
              <a:rPr lang="en-US" b="1" dirty="0"/>
              <a:t>OK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DAA53E-D84B-4B03-8DE0-A70D3A1D6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D4E4B3-8A3B-4051-AB9E-7BA55EB30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9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710" y="1795486"/>
            <a:ext cx="53848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know what formulas are​</a:t>
            </a:r>
          </a:p>
          <a:p>
            <a:pPr fontAlgn="base"/>
            <a:r>
              <a:rPr lang="en-US" dirty="0"/>
              <a:t>create and edit simple formulas​</a:t>
            </a:r>
          </a:p>
          <a:p>
            <a:pPr fontAlgn="base"/>
            <a:r>
              <a:rPr lang="en-CA" dirty="0"/>
              <a:t>use math operators and understand the order of calculations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reference other worksheets​</a:t>
            </a:r>
          </a:p>
          <a:p>
            <a:pPr fontAlgn="base"/>
            <a:r>
              <a:rPr lang="en-US" dirty="0"/>
              <a:t>use common functions​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996" y="1795485"/>
            <a:ext cx="53848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​use the IF function</a:t>
            </a:r>
          </a:p>
          <a:p>
            <a:pPr fontAlgn="base"/>
            <a:r>
              <a:rPr lang="en-CA" dirty="0"/>
              <a:t>use text functions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use absolute and relative cell references​</a:t>
            </a:r>
          </a:p>
          <a:p>
            <a:pPr fontAlgn="base"/>
            <a:r>
              <a:rPr lang="en-US" dirty="0"/>
              <a:t>use mixed absolute and relative cell addresses​</a:t>
            </a:r>
          </a:p>
          <a:p>
            <a:pPr fontAlgn="base"/>
            <a:r>
              <a:rPr lang="en-US" dirty="0"/>
              <a:t>display formulas​</a:t>
            </a:r>
            <a:r>
              <a:rPr lang="en-CA" dirty="0"/>
              <a:t>​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783335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Lesson</a:t>
            </a:r>
            <a:r>
              <a:rPr lang="en-US" dirty="0"/>
              <a:t> </a:t>
            </a:r>
            <a:r>
              <a:rPr lang="en-US" sz="4900" dirty="0"/>
              <a:t>Summary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0E0BB-6BCA-4446-9E42-6F627985E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159D1-63A6-446F-B992-CBDBA8585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756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271" y="1122363"/>
            <a:ext cx="10551458" cy="2387600"/>
          </a:xfrm>
        </p:spPr>
        <p:txBody>
          <a:bodyPr/>
          <a:lstStyle/>
          <a:p>
            <a:r>
              <a:rPr lang="en-US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Lesson 3:  Using Formulas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D34510-4D5A-40BA-BACF-BB3FA0EC2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0F2670-9F5F-44CB-BF8F-F6D444E99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12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710" y="1795486"/>
            <a:ext cx="53848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know what formulas are​</a:t>
            </a:r>
          </a:p>
          <a:p>
            <a:pPr fontAlgn="base"/>
            <a:r>
              <a:rPr lang="en-US" dirty="0"/>
              <a:t>create and edit simple formulas​</a:t>
            </a:r>
          </a:p>
          <a:p>
            <a:pPr fontAlgn="base"/>
            <a:r>
              <a:rPr lang="en-CA" dirty="0"/>
              <a:t>use math operators and understand the order of calculations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reference other worksheets​</a:t>
            </a:r>
          </a:p>
          <a:p>
            <a:pPr fontAlgn="base"/>
            <a:r>
              <a:rPr lang="en-US" dirty="0"/>
              <a:t>use common functions​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996" y="1795485"/>
            <a:ext cx="5384800" cy="4525963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​use the IF function</a:t>
            </a:r>
          </a:p>
          <a:p>
            <a:pPr fontAlgn="base"/>
            <a:r>
              <a:rPr lang="en-CA" dirty="0"/>
              <a:t>use text functions</a:t>
            </a:r>
            <a:r>
              <a:rPr lang="en-US" dirty="0"/>
              <a:t>​</a:t>
            </a:r>
          </a:p>
          <a:p>
            <a:pPr fontAlgn="base"/>
            <a:r>
              <a:rPr lang="en-US" dirty="0"/>
              <a:t>use absolute and relative cell references​</a:t>
            </a:r>
          </a:p>
          <a:p>
            <a:pPr fontAlgn="base"/>
            <a:r>
              <a:rPr lang="en-US" dirty="0"/>
              <a:t>use mixed absolute and relative cell addresses​</a:t>
            </a:r>
          </a:p>
          <a:p>
            <a:pPr fontAlgn="base"/>
            <a:r>
              <a:rPr lang="en-US" dirty="0"/>
              <a:t>display formulas​</a:t>
            </a:r>
            <a:r>
              <a:rPr lang="en-CA" dirty="0"/>
              <a:t>​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783335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Lesson</a:t>
            </a:r>
            <a:r>
              <a:rPr lang="en-US" dirty="0"/>
              <a:t> </a:t>
            </a:r>
            <a:r>
              <a:rPr lang="en-US" sz="4900" dirty="0"/>
              <a:t>Objectives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13FC0-48BB-4F7E-9C50-B61ABBFA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7E1470-C4CB-49D4-815B-E23A25388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394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Editing Formulas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formula is simply a calculation involving any combination of values, cell references, and/or built-in functions </a:t>
            </a:r>
          </a:p>
          <a:p>
            <a:r>
              <a:rPr lang="en-US" dirty="0"/>
              <a:t>All formulas must begin with an equals (=) sign</a:t>
            </a:r>
          </a:p>
          <a:p>
            <a:pPr lvl="1"/>
            <a:r>
              <a:rPr lang="en-US" dirty="0"/>
              <a:t>Data without this sign is considered a value</a:t>
            </a:r>
          </a:p>
          <a:p>
            <a:pPr lvl="1"/>
            <a:r>
              <a:rPr lang="en-US" dirty="0"/>
              <a:t>Including a cell address is referred to as cell referencing</a:t>
            </a:r>
          </a:p>
          <a:p>
            <a:pPr lvl="1"/>
            <a:r>
              <a:rPr lang="en-US" dirty="0"/>
              <a:t>Examples of a simple formula:</a:t>
            </a:r>
          </a:p>
          <a:p>
            <a:pPr marL="914400" lvl="2" indent="0">
              <a:buNone/>
            </a:pPr>
            <a:r>
              <a:rPr lang="en-US" dirty="0"/>
              <a:t>=A10</a:t>
            </a:r>
          </a:p>
          <a:p>
            <a:pPr marL="914400" lvl="2" indent="0">
              <a:buNone/>
            </a:pPr>
            <a:r>
              <a:rPr lang="en-US" dirty="0"/>
              <a:t>=(100+5%)-(100*0.7)</a:t>
            </a:r>
          </a:p>
          <a:p>
            <a:pPr marL="914400" lvl="2" indent="0">
              <a:buNone/>
            </a:pPr>
            <a:r>
              <a:rPr lang="en-US" dirty="0"/>
              <a:t>=B15*6.2%</a:t>
            </a:r>
          </a:p>
          <a:p>
            <a:pPr marL="914400" lvl="2" indent="0">
              <a:buNone/>
            </a:pPr>
            <a:r>
              <a:rPr lang="en-US" dirty="0"/>
              <a:t>=B15*C15/100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309FA-53C3-4CB2-9F9A-7A0A3D6D0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36A7D-E0DC-49C0-A73D-84EC0FC29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1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Editing Formulas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enter a formula:</a:t>
            </a:r>
          </a:p>
          <a:p>
            <a:pPr lvl="1"/>
            <a:r>
              <a:rPr lang="en-US" dirty="0"/>
              <a:t>Click in the cell where you want to see the results</a:t>
            </a:r>
          </a:p>
          <a:p>
            <a:pPr lvl="1"/>
            <a:r>
              <a:rPr lang="en-US" dirty="0"/>
              <a:t>Type the formula or type and use the point method to select cells</a:t>
            </a:r>
          </a:p>
          <a:p>
            <a:r>
              <a:rPr lang="en-US" dirty="0"/>
              <a:t>Formulas can be copied to other cells</a:t>
            </a:r>
          </a:p>
          <a:p>
            <a:r>
              <a:rPr lang="en-US" dirty="0"/>
              <a:t>   displays when a formula is different from others in same column or row</a:t>
            </a:r>
          </a:p>
          <a:p>
            <a:r>
              <a:rPr lang="en-US" dirty="0"/>
              <a:t>Click the smart tag      to display a pop-up menu to view the</a:t>
            </a:r>
            <a:br>
              <a:rPr lang="en-US" dirty="0"/>
            </a:br>
            <a:r>
              <a:rPr lang="en-US" dirty="0"/>
              <a:t>perceived error and see options for correcting or ignoring it</a:t>
            </a:r>
          </a:p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9874" y="4203065"/>
            <a:ext cx="367030" cy="248285"/>
          </a:xfrm>
          <a:prstGeom prst="rect">
            <a:avLst/>
          </a:prstGeom>
        </p:spPr>
      </p:pic>
      <p:pic>
        <p:nvPicPr>
          <p:cNvPr id="11" name="Picture 10" descr="Description: formula change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443" y="3752264"/>
            <a:ext cx="172041" cy="158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58942" y="4203065"/>
            <a:ext cx="1436003" cy="15495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5C6591-70EB-4287-B7CF-848D3338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A5D9B9-878F-4BFB-B1D1-23CF635B1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22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References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 use cell referencing:</a:t>
            </a:r>
          </a:p>
          <a:p>
            <a:pPr lvl="1"/>
            <a:r>
              <a:rPr lang="en-US" dirty="0"/>
              <a:t>Type the cell reference (cell address); or</a:t>
            </a:r>
          </a:p>
          <a:p>
            <a:pPr lvl="1"/>
            <a:r>
              <a:rPr lang="en-US" dirty="0"/>
              <a:t>Click the cells you want to reference; or</a:t>
            </a:r>
          </a:p>
          <a:p>
            <a:pPr lvl="1"/>
            <a:r>
              <a:rPr lang="en-US" dirty="0"/>
              <a:t>Create a formula that uses a function to operate on a range of cells</a:t>
            </a:r>
          </a:p>
          <a:p>
            <a:r>
              <a:rPr lang="en-US" dirty="0"/>
              <a:t>Reference a range of cells using this form: </a:t>
            </a:r>
          </a:p>
          <a:p>
            <a:pPr marL="400050" lvl="1" indent="0">
              <a:buNone/>
            </a:pPr>
            <a:r>
              <a:rPr lang="en-US" sz="2000" b="1" dirty="0"/>
              <a:t>&lt;starting cell address&gt;:&lt;ending cell address&gt;</a:t>
            </a:r>
          </a:p>
          <a:p>
            <a:pPr lvl="1"/>
            <a:r>
              <a:rPr lang="en-US" dirty="0"/>
              <a:t>Examples</a:t>
            </a:r>
          </a:p>
          <a:p>
            <a:pPr lvl="2"/>
            <a:r>
              <a:rPr lang="en-US" dirty="0"/>
              <a:t>C11:E18</a:t>
            </a:r>
          </a:p>
          <a:p>
            <a:pPr lvl="2"/>
            <a:r>
              <a:rPr lang="en-US" dirty="0"/>
              <a:t>E18:C11</a:t>
            </a:r>
          </a:p>
          <a:p>
            <a:pPr lvl="2"/>
            <a:r>
              <a:rPr lang="en-US" dirty="0"/>
              <a:t>B:C (Columns)</a:t>
            </a:r>
          </a:p>
          <a:p>
            <a:pPr lvl="2"/>
            <a:r>
              <a:rPr lang="en-US" dirty="0"/>
              <a:t>3:3 (Row)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105" y="3561877"/>
            <a:ext cx="2758989" cy="2449514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DA316A-D58B-4BD0-9C86-D98911C9E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7552B3-48DB-463D-9740-E247AA4D0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77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362440" y="1656000"/>
            <a:ext cx="53848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Standard Precedence Rule</a:t>
            </a:r>
          </a:p>
          <a:p>
            <a:pPr fontAlgn="base"/>
            <a:r>
              <a:rPr lang="en-US" sz="2800" dirty="0"/>
              <a:t>Brackets or parentheses </a:t>
            </a:r>
          </a:p>
          <a:p>
            <a:pPr fontAlgn="base"/>
            <a:r>
              <a:rPr lang="en-US" sz="2800" dirty="0"/>
              <a:t>Negation (for example -2) </a:t>
            </a:r>
          </a:p>
          <a:p>
            <a:pPr fontAlgn="base"/>
            <a:r>
              <a:rPr lang="en-US" sz="2800" dirty="0"/>
              <a:t>Exponents and roots </a:t>
            </a:r>
          </a:p>
          <a:p>
            <a:pPr fontAlgn="base"/>
            <a:r>
              <a:rPr lang="en-US" sz="2800" dirty="0"/>
              <a:t>Multiplication and division </a:t>
            </a:r>
          </a:p>
          <a:p>
            <a:pPr fontAlgn="base"/>
            <a:r>
              <a:rPr lang="en-US" sz="2800" dirty="0"/>
              <a:t>Addition and subtraction</a:t>
            </a:r>
            <a:r>
              <a:rPr lang="en-US" dirty="0"/>
              <a:t> </a:t>
            </a:r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Standard Excel Operators</a:t>
            </a:r>
          </a:p>
          <a:p>
            <a:pPr marL="0" indent="0" fontAlgn="base">
              <a:buNone/>
              <a:tabLst>
                <a:tab pos="739775" algn="l"/>
              </a:tabLst>
            </a:pPr>
            <a:r>
              <a:rPr lang="en-US" sz="2800" b="1" dirty="0"/>
              <a:t>^	</a:t>
            </a:r>
            <a:r>
              <a:rPr lang="en-US" sz="2800" dirty="0"/>
              <a:t>Exponentiation and roots </a:t>
            </a:r>
          </a:p>
          <a:p>
            <a:pPr marL="0" indent="0" fontAlgn="base">
              <a:buNone/>
              <a:tabLst>
                <a:tab pos="739775" algn="l"/>
              </a:tabLst>
            </a:pPr>
            <a:r>
              <a:rPr lang="en-US" sz="2800" b="1" dirty="0"/>
              <a:t>*	</a:t>
            </a:r>
            <a:r>
              <a:rPr lang="en-US" sz="2800" dirty="0"/>
              <a:t>Multiplication </a:t>
            </a:r>
          </a:p>
          <a:p>
            <a:pPr marL="0" indent="0" fontAlgn="base">
              <a:buNone/>
              <a:tabLst>
                <a:tab pos="739775" algn="l"/>
              </a:tabLst>
            </a:pPr>
            <a:r>
              <a:rPr lang="en-US" sz="2800" b="1" dirty="0"/>
              <a:t>/	</a:t>
            </a:r>
            <a:r>
              <a:rPr lang="en-US" sz="2800" dirty="0"/>
              <a:t>Division </a:t>
            </a:r>
          </a:p>
          <a:p>
            <a:pPr marL="0" indent="0" fontAlgn="base">
              <a:buNone/>
              <a:tabLst>
                <a:tab pos="739775" algn="l"/>
              </a:tabLst>
            </a:pPr>
            <a:r>
              <a:rPr lang="en-US" sz="2800" b="1" dirty="0"/>
              <a:t>+	</a:t>
            </a:r>
            <a:r>
              <a:rPr lang="en-US" sz="2800" dirty="0"/>
              <a:t>Addition </a:t>
            </a:r>
          </a:p>
          <a:p>
            <a:pPr marL="0" indent="0" fontAlgn="base">
              <a:buNone/>
              <a:tabLst>
                <a:tab pos="739775" algn="l"/>
              </a:tabLst>
            </a:pPr>
            <a:r>
              <a:rPr lang="en-US" sz="2800" dirty="0"/>
              <a:t>–	Subtraction 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/>
              <a:t>Mathematical Operators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989F3F-E7C8-4742-974B-67C7D8278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A87AB-8FDF-4996-93FA-934E9CC97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629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Referencing Other Worksheets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727797"/>
            <a:ext cx="6879932" cy="4525963"/>
          </a:xfrm>
        </p:spPr>
        <p:txBody>
          <a:bodyPr>
            <a:normAutofit/>
          </a:bodyPr>
          <a:lstStyle/>
          <a:p>
            <a:r>
              <a:rPr lang="en-US" dirty="0"/>
              <a:t>Formulas can reference cells in other worksheets in the same workbook</a:t>
            </a:r>
          </a:p>
          <a:p>
            <a:pPr lvl="1"/>
            <a:r>
              <a:rPr lang="en-US" sz="2000" dirty="0"/>
              <a:t>‘&lt;worksheet name&gt;’!&lt;cell reference&gt;</a:t>
            </a:r>
          </a:p>
          <a:p>
            <a:pPr lvl="1"/>
            <a:r>
              <a:rPr lang="en-US" sz="2000" dirty="0"/>
              <a:t>! (bang) symbol indicates that the referenced cell is located in a different worksheet</a:t>
            </a:r>
          </a:p>
          <a:p>
            <a:pPr lvl="1"/>
            <a:r>
              <a:rPr lang="en-US" sz="2000" dirty="0"/>
              <a:t>You must use single quotes if the worksheet name includes blank spaces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757" y="1842248"/>
            <a:ext cx="3966839" cy="34323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410700" y="1851025"/>
            <a:ext cx="784225" cy="2984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Arrow Connector 7"/>
          <p:cNvCxnSpPr>
            <a:cxnSpLocks/>
            <a:stCxn id="6" idx="4"/>
          </p:cNvCxnSpPr>
          <p:nvPr/>
        </p:nvCxnSpPr>
        <p:spPr>
          <a:xfrm>
            <a:off x="9802813" y="2149476"/>
            <a:ext cx="541337" cy="29717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E123D1-242C-4FFA-AB3D-41F7D9981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AA7AB1-BF74-4C70-97D1-F24030324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74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Math and Statistical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dirty="0"/>
              <a:t>Excel provides a built-in library of functions, which enables the calculation of long and complex formulas</a:t>
            </a:r>
          </a:p>
          <a:p>
            <a:pPr>
              <a:spcBef>
                <a:spcPts val="600"/>
              </a:spcBef>
            </a:pPr>
            <a:r>
              <a:rPr lang="en-US" dirty="0"/>
              <a:t>The format is: FUNCTION(arguments)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3254942352"/>
              </p:ext>
            </p:extLst>
          </p:nvPr>
        </p:nvGraphicFramePr>
        <p:xfrm>
          <a:off x="1167612" y="3136869"/>
          <a:ext cx="9934844" cy="2491011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967422">
                  <a:extLst>
                    <a:ext uri="{9D8B030D-6E8A-4147-A177-3AD203B41FA5}">
                      <a16:colId xmlns:a16="http://schemas.microsoft.com/office/drawing/2014/main" val="2371425243"/>
                    </a:ext>
                  </a:extLst>
                </a:gridCol>
                <a:gridCol w="4967422">
                  <a:extLst>
                    <a:ext uri="{9D8B030D-6E8A-4147-A177-3AD203B41FA5}">
                      <a16:colId xmlns:a16="http://schemas.microsoft.com/office/drawing/2014/main" val="1525239532"/>
                    </a:ext>
                  </a:extLst>
                </a:gridCol>
              </a:tblGrid>
              <a:tr h="41377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The Difference between a Function and a Formula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777"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Function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Formula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8517312"/>
                  </a:ext>
                </a:extLst>
              </a:tr>
              <a:tr h="4747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Does not need the “=“ character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Always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has “=“ as the first character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539308"/>
                  </a:ext>
                </a:extLst>
              </a:tr>
              <a:tr h="576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0" algn="l"/>
                        </a:tabLst>
                        <a:defRPr/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Examples:	SUM(C5:C15)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0" algn="l"/>
                        </a:tabLst>
                        <a:defRPr/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MIN(C5:C15)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0" algn="l"/>
                        </a:tabLst>
                        <a:defRPr/>
                      </a:pP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MAX(C5:C15)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0" algn="l"/>
                        </a:tabLst>
                        <a:defRPr/>
                      </a:pP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AVERAGE(C5:C15)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1371600" algn="l"/>
                        </a:tabLst>
                      </a:pPr>
                      <a:r>
                        <a:rPr lang="en-US" sz="18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Example:</a:t>
                      </a: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	=A10+5+B3</a:t>
                      </a:r>
                    </a:p>
                    <a:p>
                      <a:pPr>
                        <a:tabLst>
                          <a:tab pos="1371600" algn="l"/>
                        </a:tabLst>
                      </a:pP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=A15+SUM(E51:E56)</a:t>
                      </a:r>
                    </a:p>
                    <a:p>
                      <a:pPr>
                        <a:tabLst>
                          <a:tab pos="1371600" algn="l"/>
                        </a:tabLst>
                      </a:pP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=MAX(C5:C15)*2.5%</a:t>
                      </a:r>
                    </a:p>
                    <a:p>
                      <a:pPr>
                        <a:tabLst>
                          <a:tab pos="1371600" algn="l"/>
                        </a:tabLst>
                      </a:pPr>
                      <a:r>
                        <a:rPr lang="en-US" sz="18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	=(B103/C18)-SUM(’NW’!E52:E58)</a:t>
                      </a:r>
                      <a:endParaRPr lang="en-US" sz="18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61819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392DA-FE57-4915-B427-26294B8EC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9F08C-4492-442E-BEAF-72F0F3C5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616145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ppt3B34.tmp</Template>
  <TotalTime>2687</TotalTime>
  <Words>1396</Words>
  <Application>Microsoft Office PowerPoint</Application>
  <PresentationFormat>Widescreen</PresentationFormat>
  <Paragraphs>267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Segoe UI</vt:lpstr>
      <vt:lpstr>pptB060.tmp</vt:lpstr>
      <vt:lpstr>Custom Design</vt:lpstr>
      <vt:lpstr>PowerPoint Presentation</vt:lpstr>
      <vt:lpstr>Microsoft Excel</vt:lpstr>
      <vt:lpstr>Lesson Objectives</vt:lpstr>
      <vt:lpstr>Creating and Editing Formulas</vt:lpstr>
      <vt:lpstr>Creating and Editing Formulas</vt:lpstr>
      <vt:lpstr>Cell References</vt:lpstr>
      <vt:lpstr>Mathematical Operators</vt:lpstr>
      <vt:lpstr>Referencing Other Worksheets</vt:lpstr>
      <vt:lpstr>Using Math and Statistical Functions</vt:lpstr>
      <vt:lpstr>Using Math and Statistical Functions</vt:lpstr>
      <vt:lpstr>Using the SUM Function</vt:lpstr>
      <vt:lpstr>Using Statistical Functions</vt:lpstr>
      <vt:lpstr>Using the IF Function</vt:lpstr>
      <vt:lpstr>Using the IF Function</vt:lpstr>
      <vt:lpstr>Using Text Functions</vt:lpstr>
      <vt:lpstr>Using Absolute and Relative Cell References</vt:lpstr>
      <vt:lpstr>Using Mixed Absolute and Relative Cell References</vt:lpstr>
      <vt:lpstr>Displaying Formulas</vt:lpstr>
      <vt:lpstr>Lesson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Excel 2016</dc:title>
  <dc:creator>Mary E. Yeatts</dc:creator>
  <cp:lastModifiedBy>Irina Heer</cp:lastModifiedBy>
  <cp:revision>283</cp:revision>
  <cp:lastPrinted>2016-12-05T15:12:34Z</cp:lastPrinted>
  <dcterms:created xsi:type="dcterms:W3CDTF">2016-12-01T20:19:25Z</dcterms:created>
  <dcterms:modified xsi:type="dcterms:W3CDTF">2019-08-30T18:56:25Z</dcterms:modified>
</cp:coreProperties>
</file>